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8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=""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06E"/>
    <a:srgbClr val="EBECF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-102" y="-13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7D99462-98EB-4CF8-9CA9-FD7E5E035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D09CD9-944B-4F8A-B74E-49F039356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275FAB18-399D-4BDA-A44F-B7B249056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F2AA525A-CD3F-41FE-82B2-A91741874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568399ED-EDDF-44DB-AF02-27163C469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672231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DE0AFE8-AF95-4F03-9CDD-B4AA19E1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1A97F646-D610-470B-A297-0DF2AF55C1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17749CFD-7CBB-41D2-8F47-CF007A3D4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32B8307-69E7-4EFC-B79E-77A32EEC8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D7DDE024-B873-4BA8-8679-345CAA52E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360687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F710FD79-4FB6-4732-96B1-7E2B50BCC7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0D014401-4A8B-4368-9E9A-F9DB7680B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C1DB0770-C009-42BC-868E-0B26F670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CD3E3325-AADB-4C8B-80D1-E9114A236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AEE978AC-6648-4473-93C5-222A2237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884615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2C3C9DE-8F95-4EEB-B355-025695D33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7EE9A70-12B9-46AA-B92D-E086A13EC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3C0FAFA9-B731-48E0-9AB9-5458013D1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0C4A150D-B738-4473-9838-2FCAFBCB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F72BA446-176D-4392-981E-61380913C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4074339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33D83BB-E95B-4E95-B4D4-38C19C5B4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599FA78E-0666-4D05-9457-BAAB1D45E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F5B48F4C-90F9-4428-9694-D932968C1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B1C8A12E-82EE-4333-9954-3C4CA6D41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DB071BD-1AB5-4EB4-AE72-BB49017B4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938187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7E06EAC-3EEE-4B2C-9EC1-9F03D2F6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41F1A853-81B3-4A1B-9489-9A8DC5BC5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32E1CA59-C42F-4BDF-8456-8620CBEC2B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F87A2E9C-BD1A-4223-9B74-129CB8253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95A32263-5527-4D94-86C8-5B0E48231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CA568B6-F067-448E-AB0C-A094EA2B4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836704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D064917-0AA0-4F15-B524-FAA99E4CE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06EA4891-DE3E-4933-AA55-D38D9AE4C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F536AD7F-6982-4DBE-8DFF-1FA6D7A0FA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7A734303-EBB0-44D2-A61C-341A03CE79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71488645-33FD-41BC-93C7-94A2F7783D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D2B8A6ED-B16F-424B-AF2C-08B13C40C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7C45E042-C99A-4583-B535-E3FD34AE7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BDA190F9-2E40-4333-A344-EF5CD93FA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208223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9C98006-DE79-437F-B31A-729DFDCCF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4D19FBA9-6357-4252-A254-5862DA02A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34CA8CED-BD98-4568-8F06-6E4E5D649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434B0711-2085-4A3A-962B-ABE6E1DC8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083950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2A023B48-FE0D-4478-AE6C-5FC21DB84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50479CE7-8C2D-4DAE-80F6-A0EE82CFF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C0740E5C-E097-4338-BC11-CC93B5055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681542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C119A47-E9CC-49B4-B74F-B4FBE605F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4175FF4A-EDCD-4A62-A969-9F94DD1EE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E46D0107-615A-41B7-8F2D-FD2B3130CA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CB0BD005-816B-4304-8B75-FE5A13250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5F0F570F-0C87-4C3F-B563-21B85D8F1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7B7FE2C6-821F-4CAE-83E5-0ADF39285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482160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49E3AC5-2DD3-472F-BE27-C5A94F28A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495DC4AA-2C2B-4090-88C7-A241CA0C39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CB1FD211-30C1-4F50-A532-30A63E35D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C39714D7-3683-45A3-8443-737A4C641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4BB4B01A-8F8E-425D-A4F0-21728B3C1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E4878665-C7D4-4FD8-B8DE-60E08334F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819893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F3CA9D7-6B43-41FF-A589-0CFB309C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3A950A80-237F-43B8-8E95-50A3F31E6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054B49C2-D70E-4F06-907C-AC9BE77464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A7F902-67A0-485C-B4A8-C187FB9AD9B4}" type="datetimeFigureOut">
              <a:rPr lang="ru-RU" smtClean="0"/>
              <a:pPr/>
              <a:t>05.09.2022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E79308C-5EB6-4D83-960E-D2C986EAF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9B38ED9-682C-4DFB-AC2B-FD0F0CAC2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29C88-232F-410B-9B94-A1B3787104A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659383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B1BF9E3B-6129-4836-81C4-4E5596BBB2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995" y="213064"/>
            <a:ext cx="5974671" cy="597467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A8537CB9-8D7A-4401-97F3-8FE3C52A01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2FF123F9-B391-430D-A203-95E542E984C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588" y="213064"/>
            <a:ext cx="1246824" cy="47065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DAD1477A-9AB9-4201-A4F7-ACE877E5B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1" y="213064"/>
            <a:ext cx="881442" cy="88144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9A3DFB16-CF02-4B9C-8C3C-D78B0CED04E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28945" y="5665433"/>
            <a:ext cx="881442" cy="881442"/>
          </a:xfrm>
          <a:prstGeom prst="rect">
            <a:avLst/>
          </a:prstGeom>
        </p:spPr>
      </p:pic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62D48B43-8792-41BB-A151-BB3117D3FF9C}"/>
              </a:ext>
            </a:extLst>
          </p:cNvPr>
          <p:cNvGrpSpPr/>
          <p:nvPr/>
        </p:nvGrpSpPr>
        <p:grpSpPr>
          <a:xfrm>
            <a:off x="440591" y="2192784"/>
            <a:ext cx="3814249" cy="1863160"/>
            <a:chOff x="440591" y="1944210"/>
            <a:chExt cx="3814249" cy="1863160"/>
          </a:xfrm>
        </p:grpSpPr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B47AD768-8190-4D5D-9C0D-CA0BCB8F552C}"/>
                </a:ext>
              </a:extLst>
            </p:cNvPr>
            <p:cNvSpPr txBox="1"/>
            <p:nvPr/>
          </p:nvSpPr>
          <p:spPr>
            <a:xfrm>
              <a:off x="440591" y="1944210"/>
              <a:ext cx="3814249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latin typeface="PlumbKaz" panose="02000603040000020003" pitchFamily="2" charset="0"/>
                </a:rPr>
                <a:t>SABAQ 1</a:t>
              </a:r>
              <a:endParaRPr lang="ru-RU" sz="7200" b="1" dirty="0">
                <a:latin typeface="PlumbKaz" panose="02000603040000020003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5EC403FD-9E2D-4410-89DB-4D02188883AB}"/>
                </a:ext>
              </a:extLst>
            </p:cNvPr>
            <p:cNvSpPr txBox="1"/>
            <p:nvPr/>
          </p:nvSpPr>
          <p:spPr>
            <a:xfrm>
              <a:off x="440591" y="3222595"/>
              <a:ext cx="276056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3200" dirty="0">
                  <a:latin typeface="PlumbKaz" panose="02000603040000020003" pitchFamily="2" charset="0"/>
                </a:rPr>
                <a:t>Информатика</a:t>
              </a:r>
            </a:p>
          </p:txBody>
        </p:sp>
      </p:grpSp>
    </p:spTree>
    <p:extLst>
      <p:ext uri="{BB962C8B-B14F-4D97-AF65-F5344CB8AC3E}">
        <p14:creationId xmlns="" xmlns:p14="http://schemas.microsoft.com/office/powerpoint/2010/main" val="3879081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12D0649A-1004-41CD-89DD-DC540E7855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DCEC7D9-3C4D-4E73-9E4F-448717A523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1" y="213064"/>
            <a:ext cx="881442" cy="8814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A0F33E9-CBE4-41CA-9946-7652907A47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28945" y="5665433"/>
            <a:ext cx="881442" cy="881442"/>
          </a:xfrm>
          <a:prstGeom prst="rect">
            <a:avLst/>
          </a:prstGeom>
        </p:spPr>
      </p:pic>
      <p:grpSp>
        <p:nvGrpSpPr>
          <p:cNvPr id="2" name="Группа 1">
            <a:extLst>
              <a:ext uri="{FF2B5EF4-FFF2-40B4-BE49-F238E27FC236}">
                <a16:creationId xmlns="" xmlns:a16="http://schemas.microsoft.com/office/drawing/2014/main" id="{8466FE08-468F-453D-93EB-B65D8C337792}"/>
              </a:ext>
            </a:extLst>
          </p:cNvPr>
          <p:cNvGrpSpPr/>
          <p:nvPr/>
        </p:nvGrpSpPr>
        <p:grpSpPr>
          <a:xfrm>
            <a:off x="1043830" y="584152"/>
            <a:ext cx="10104340" cy="1446835"/>
            <a:chOff x="1043829" y="848281"/>
            <a:chExt cx="10104340" cy="1446835"/>
          </a:xfrm>
        </p:grpSpPr>
        <p:sp>
          <p:nvSpPr>
            <p:cNvPr id="6" name="Прямоугольник 5">
              <a:extLst>
                <a:ext uri="{FF2B5EF4-FFF2-40B4-BE49-F238E27FC236}">
                  <a16:creationId xmlns="" xmlns:a16="http://schemas.microsoft.com/office/drawing/2014/main" id="{B915473D-D786-44E9-A2C4-49B9E643B095}"/>
                </a:ext>
              </a:extLst>
            </p:cNvPr>
            <p:cNvSpPr/>
            <p:nvPr/>
          </p:nvSpPr>
          <p:spPr>
            <a:xfrm>
              <a:off x="1043829" y="848281"/>
              <a:ext cx="10104340" cy="1446835"/>
            </a:xfrm>
            <a:prstGeom prst="rect">
              <a:avLst/>
            </a:prstGeom>
            <a:solidFill>
              <a:srgbClr val="FFA0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5FFA136D-1FFA-470F-891C-E63037F7F966}"/>
                </a:ext>
              </a:extLst>
            </p:cNvPr>
            <p:cNvSpPr txBox="1"/>
            <p:nvPr/>
          </p:nvSpPr>
          <p:spPr>
            <a:xfrm>
              <a:off x="1487397" y="1156199"/>
              <a:ext cx="936044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400" dirty="0">
                  <a:effectLst/>
                </a:rPr>
                <a:t>Компьютер мен </a:t>
              </a:r>
              <a:r>
                <a:rPr lang="ru-RU" sz="2400" dirty="0" err="1">
                  <a:effectLst/>
                </a:rPr>
                <a:t>есептеуіш</a:t>
              </a:r>
              <a:r>
                <a:rPr lang="ru-RU" sz="2400" dirty="0">
                  <a:effectLst/>
                </a:rPr>
                <a:t> </a:t>
              </a:r>
              <a:r>
                <a:rPr lang="ru-RU" sz="2400" dirty="0" err="1">
                  <a:effectLst/>
                </a:rPr>
                <a:t>техникасы</a:t>
              </a:r>
              <a:r>
                <a:rPr lang="ru-RU" sz="2400" dirty="0">
                  <a:effectLst/>
                </a:rPr>
                <a:t> </a:t>
              </a:r>
              <a:r>
                <a:rPr lang="ru-RU" sz="2400" b="1" dirty="0" err="1">
                  <a:effectLst/>
                </a:rPr>
                <a:t>мәтіндік</a:t>
              </a:r>
              <a:r>
                <a:rPr lang="ru-RU" sz="2400" dirty="0">
                  <a:effectLst/>
                </a:rPr>
                <a:t>, </a:t>
              </a:r>
              <a:r>
                <a:rPr lang="ru-RU" sz="2400" b="1" dirty="0" err="1">
                  <a:effectLst/>
                </a:rPr>
                <a:t>сандық</a:t>
              </a:r>
              <a:r>
                <a:rPr lang="ru-RU" sz="2400" dirty="0">
                  <a:effectLst/>
                </a:rPr>
                <a:t>,</a:t>
              </a:r>
            </a:p>
            <a:p>
              <a:r>
                <a:rPr lang="ru-RU" sz="2400" b="1" dirty="0" err="1">
                  <a:effectLst/>
                </a:rPr>
                <a:t>дыбыстық</a:t>
              </a:r>
              <a:r>
                <a:rPr lang="ru-RU" sz="2400" dirty="0">
                  <a:effectLst/>
                </a:rPr>
                <a:t>, </a:t>
              </a:r>
              <a:r>
                <a:rPr lang="ru-RU" sz="2400" b="1" dirty="0" err="1">
                  <a:effectLst/>
                </a:rPr>
                <a:t>графикалық</a:t>
              </a:r>
              <a:r>
                <a:rPr lang="ru-RU" sz="2400" dirty="0">
                  <a:effectLst/>
                </a:rPr>
                <a:t> </a:t>
              </a:r>
              <a:r>
                <a:rPr lang="ru-RU" sz="2400" dirty="0" err="1">
                  <a:effectLst/>
                </a:rPr>
                <a:t>және</a:t>
              </a:r>
              <a:r>
                <a:rPr lang="ru-RU" sz="2400" dirty="0">
                  <a:effectLst/>
                </a:rPr>
                <a:t> </a:t>
              </a:r>
              <a:r>
                <a:rPr lang="ru-RU" sz="2400" b="1" dirty="0" err="1">
                  <a:effectLst/>
                </a:rPr>
                <a:t>бейнелік</a:t>
              </a:r>
              <a:r>
                <a:rPr lang="ru-RU" sz="2400" dirty="0">
                  <a:effectLst/>
                </a:rPr>
                <a:t> </a:t>
              </a:r>
              <a:r>
                <a:rPr lang="ru-RU" sz="2400" dirty="0" err="1">
                  <a:effectLst/>
                </a:rPr>
                <a:t>ақпараттармен</a:t>
              </a:r>
              <a:r>
                <a:rPr lang="ru-RU" sz="2400" dirty="0">
                  <a:effectLst/>
                </a:rPr>
                <a:t> </a:t>
              </a:r>
              <a:r>
                <a:rPr lang="ru-RU" sz="2400" dirty="0" err="1">
                  <a:effectLst/>
                </a:rPr>
                <a:t>жұмыс</a:t>
              </a:r>
              <a:r>
                <a:rPr lang="ru-RU" sz="2400" dirty="0">
                  <a:effectLst/>
                </a:rPr>
                <a:t> </a:t>
              </a:r>
              <a:r>
                <a:rPr lang="ru-RU" sz="2400" dirty="0" err="1">
                  <a:effectLst/>
                </a:rPr>
                <a:t>істейді</a:t>
              </a:r>
              <a:endParaRPr lang="ru-RU" sz="2400" dirty="0">
                <a:latin typeface="VAG Rounded Next" panose="020F0502020203020204" pitchFamily="34" charset="0"/>
              </a:endParaRPr>
            </a:p>
          </p:txBody>
        </p:sp>
      </p:grp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F2FA042D-E465-46C3-AC96-599F7ED8B32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011" y="2338905"/>
            <a:ext cx="4727976" cy="415741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615774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12D0649A-1004-41CD-89DD-DC540E7855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DCEC7D9-3C4D-4E73-9E4F-448717A523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1" y="213064"/>
            <a:ext cx="881442" cy="8814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A0F33E9-CBE4-41CA-9946-7652907A47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28945" y="5665433"/>
            <a:ext cx="881442" cy="88144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4564D1DB-B4A4-4093-A684-9A4AF737D8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229" y="332323"/>
            <a:ext cx="5870316" cy="6317643"/>
          </a:xfrm>
          <a:prstGeom prst="rect">
            <a:avLst/>
          </a:prstGeom>
        </p:spPr>
      </p:pic>
      <p:grpSp>
        <p:nvGrpSpPr>
          <p:cNvPr id="11" name="Группа 10">
            <a:extLst>
              <a:ext uri="{FF2B5EF4-FFF2-40B4-BE49-F238E27FC236}">
                <a16:creationId xmlns="" xmlns:a16="http://schemas.microsoft.com/office/drawing/2014/main" id="{49E0BDFB-C8FE-4AEA-B844-B87F68D80141}"/>
              </a:ext>
            </a:extLst>
          </p:cNvPr>
          <p:cNvGrpSpPr/>
          <p:nvPr/>
        </p:nvGrpSpPr>
        <p:grpSpPr>
          <a:xfrm>
            <a:off x="369455" y="2705582"/>
            <a:ext cx="5957454" cy="1446835"/>
            <a:chOff x="369455" y="2767726"/>
            <a:chExt cx="5957454" cy="1446835"/>
          </a:xfrm>
        </p:grpSpPr>
        <p:sp>
          <p:nvSpPr>
            <p:cNvPr id="14" name="Прямоугольник 13">
              <a:extLst>
                <a:ext uri="{FF2B5EF4-FFF2-40B4-BE49-F238E27FC236}">
                  <a16:creationId xmlns="" xmlns:a16="http://schemas.microsoft.com/office/drawing/2014/main" id="{22860004-4C90-4CB7-B283-335B29E9026E}"/>
                </a:ext>
              </a:extLst>
            </p:cNvPr>
            <p:cNvSpPr/>
            <p:nvPr/>
          </p:nvSpPr>
          <p:spPr>
            <a:xfrm>
              <a:off x="369455" y="2767726"/>
              <a:ext cx="5957454" cy="1446835"/>
            </a:xfrm>
            <a:prstGeom prst="rect">
              <a:avLst/>
            </a:prstGeom>
            <a:solidFill>
              <a:srgbClr val="FFA0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927DE3CA-27E7-464D-97F7-C14D01196F4C}"/>
                </a:ext>
              </a:extLst>
            </p:cNvPr>
            <p:cNvSpPr txBox="1"/>
            <p:nvPr/>
          </p:nvSpPr>
          <p:spPr>
            <a:xfrm>
              <a:off x="369455" y="2890981"/>
              <a:ext cx="595745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400" dirty="0" err="1">
                  <a:effectLst/>
                  <a:latin typeface="VAG Rounded Next" panose="020F0502020203020204" pitchFamily="34" charset="0"/>
                </a:rPr>
                <a:t>Ақпаратты</a:t>
              </a:r>
              <a:r>
                <a:rPr lang="ru-RU" sz="2400" dirty="0">
                  <a:effectLst/>
                  <a:latin typeface="VAG Rounded Next" panose="020F0502020203020204" pitchFamily="34" charset="0"/>
                </a:rPr>
                <a:t> </a:t>
              </a:r>
              <a:r>
                <a:rPr lang="ru-RU" sz="2400" b="1" dirty="0" err="1">
                  <a:effectLst/>
                  <a:latin typeface="VAG Rounded Next" panose="020F0502020203020204" pitchFamily="34" charset="0"/>
                </a:rPr>
                <a:t>алу</a:t>
              </a:r>
              <a:r>
                <a:rPr lang="ru-RU" sz="2400" dirty="0">
                  <a:effectLst/>
                  <a:latin typeface="VAG Rounded Next" panose="020F0502020203020204" pitchFamily="34" charset="0"/>
                </a:rPr>
                <a:t>, </a:t>
              </a:r>
              <a:r>
                <a:rPr lang="ru-RU" sz="2400" b="1" dirty="0">
                  <a:effectLst/>
                  <a:latin typeface="VAG Rounded Next" panose="020F0502020203020204" pitchFamily="34" charset="0"/>
                </a:rPr>
                <a:t>беру</a:t>
              </a:r>
              <a:r>
                <a:rPr lang="ru-RU" sz="2400" dirty="0">
                  <a:effectLst/>
                  <a:latin typeface="VAG Rounded Next" panose="020F0502020203020204" pitchFamily="34" charset="0"/>
                </a:rPr>
                <a:t>, </a:t>
              </a:r>
              <a:r>
                <a:rPr lang="ru-RU" sz="2400" b="1" dirty="0" err="1">
                  <a:effectLst/>
                  <a:latin typeface="VAG Rounded Next" panose="020F0502020203020204" pitchFamily="34" charset="0"/>
                </a:rPr>
                <a:t>сақтау</a:t>
              </a:r>
              <a:r>
                <a:rPr lang="ru-RU" sz="2400" dirty="0">
                  <a:effectLst/>
                  <a:latin typeface="VAG Rounded Next" panose="020F0502020203020204" pitchFamily="34" charset="0"/>
                </a:rPr>
                <a:t>, </a:t>
              </a:r>
              <a:r>
                <a:rPr lang="ru-RU" sz="2400" b="1" dirty="0" err="1">
                  <a:effectLst/>
                  <a:latin typeface="VAG Rounded Next" panose="020F0502020203020204" pitchFamily="34" charset="0"/>
                </a:rPr>
                <a:t>өңдеу</a:t>
              </a:r>
              <a:r>
                <a:rPr lang="ru-RU" sz="2400" dirty="0">
                  <a:effectLst/>
                  <a:latin typeface="VAG Rounded Next" panose="020F0502020203020204" pitchFamily="34" charset="0"/>
                </a:rPr>
                <a:t> </a:t>
              </a:r>
              <a:r>
                <a:rPr lang="ru-RU" sz="2400" dirty="0" err="1">
                  <a:effectLst/>
                  <a:latin typeface="VAG Rounded Next" panose="020F0502020203020204" pitchFamily="34" charset="0"/>
                </a:rPr>
                <a:t>және</a:t>
              </a:r>
              <a:endParaRPr lang="en-US" sz="2400" dirty="0">
                <a:latin typeface="VAG Rounded Next" panose="020F0502020203020204" pitchFamily="34" charset="0"/>
              </a:endParaRPr>
            </a:p>
            <a:p>
              <a:r>
                <a:rPr lang="ru-RU" sz="2400" b="1" dirty="0" err="1">
                  <a:effectLst/>
                  <a:latin typeface="VAG Rounded Next" panose="020F0502020203020204" pitchFamily="34" charset="0"/>
                </a:rPr>
                <a:t>қолдану</a:t>
              </a:r>
              <a:r>
                <a:rPr lang="ru-RU" sz="2400" dirty="0">
                  <a:effectLst/>
                  <a:latin typeface="VAG Rounded Next" panose="020F0502020203020204" pitchFamily="34" charset="0"/>
                </a:rPr>
                <a:t> </a:t>
              </a:r>
              <a:r>
                <a:rPr lang="ru-RU" sz="2400" dirty="0" err="1">
                  <a:effectLst/>
                  <a:latin typeface="VAG Rounded Next" panose="020F0502020203020204" pitchFamily="34" charset="0"/>
                </a:rPr>
                <a:t>процестері</a:t>
              </a:r>
              <a:r>
                <a:rPr lang="en-US" sz="2400" dirty="0">
                  <a:latin typeface="VAG Rounded Next" panose="020F0502020203020204" pitchFamily="34" charset="0"/>
                </a:rPr>
                <a:t> </a:t>
              </a:r>
              <a:r>
                <a:rPr lang="ru-RU" sz="2400" b="1" dirty="0" err="1">
                  <a:effectLst/>
                  <a:latin typeface="VAG Rounded Next" panose="020F0502020203020204" pitchFamily="34" charset="0"/>
                </a:rPr>
                <a:t>ақпараттық</a:t>
              </a:r>
              <a:endParaRPr lang="en-US" sz="2400" b="1" dirty="0">
                <a:latin typeface="VAG Rounded Next" panose="020F0502020203020204" pitchFamily="34" charset="0"/>
              </a:endParaRPr>
            </a:p>
            <a:p>
              <a:r>
                <a:rPr lang="kk-KZ" sz="2400" b="1" dirty="0">
                  <a:effectLst/>
                  <a:latin typeface="VAG Rounded Next" panose="020F0502020203020204" pitchFamily="34" charset="0"/>
                </a:rPr>
                <a:t>п</a:t>
              </a:r>
              <a:r>
                <a:rPr lang="ru-RU" sz="2400" b="1" dirty="0" err="1">
                  <a:effectLst/>
                  <a:latin typeface="VAG Rounded Next" panose="020F0502020203020204" pitchFamily="34" charset="0"/>
                </a:rPr>
                <a:t>роцестер</a:t>
              </a:r>
              <a:r>
                <a:rPr lang="en-US" sz="2400" b="1" dirty="0">
                  <a:latin typeface="VAG Rounded Next" panose="020F0502020203020204" pitchFamily="34" charset="0"/>
                </a:rPr>
                <a:t> </a:t>
              </a:r>
              <a:r>
                <a:rPr lang="ru-RU" sz="2400" dirty="0" err="1">
                  <a:effectLst/>
                  <a:latin typeface="VAG Rounded Next" panose="020F0502020203020204" pitchFamily="34" charset="0"/>
                </a:rPr>
                <a:t>деп</a:t>
              </a:r>
              <a:r>
                <a:rPr lang="ru-RU" sz="2400" dirty="0">
                  <a:effectLst/>
                  <a:latin typeface="VAG Rounded Next" panose="020F0502020203020204" pitchFamily="34" charset="0"/>
                </a:rPr>
                <a:t> </a:t>
              </a:r>
              <a:r>
                <a:rPr lang="ru-RU" sz="2400" dirty="0" err="1">
                  <a:effectLst/>
                  <a:latin typeface="VAG Rounded Next" panose="020F0502020203020204" pitchFamily="34" charset="0"/>
                </a:rPr>
                <a:t>аталады</a:t>
              </a:r>
              <a:endParaRPr lang="ru-RU" sz="2400" dirty="0">
                <a:latin typeface="VAG Rounded Next" panose="020F0502020203020204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240026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12D0649A-1004-41CD-89DD-DC540E7855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DCEC7D9-3C4D-4E73-9E4F-448717A523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1" y="213064"/>
            <a:ext cx="881442" cy="8814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A0F33E9-CBE4-41CA-9946-7652907A47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28945" y="5665433"/>
            <a:ext cx="881442" cy="88144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9C28C2C9-C769-4EC5-A144-2DBA82F6DEE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340" y="1172680"/>
            <a:ext cx="7783319" cy="53741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34AB3F7-B1AD-4D6A-B484-0257DBBAB0E6}"/>
              </a:ext>
            </a:extLst>
          </p:cNvPr>
          <p:cNvSpPr txBox="1"/>
          <p:nvPr/>
        </p:nvSpPr>
        <p:spPr>
          <a:xfrm>
            <a:off x="1372334" y="361397"/>
            <a:ext cx="9447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err="1">
                <a:effectLst/>
                <a:latin typeface="PlumbKaz" panose="02000603040000020003" pitchFamily="2" charset="0"/>
              </a:rPr>
              <a:t>Ақпараттың</a:t>
            </a:r>
            <a:r>
              <a:rPr lang="ru-RU" sz="3200" b="1" dirty="0">
                <a:effectLst/>
                <a:latin typeface="PlumbKaz" panose="02000603040000020003" pitchFamily="2" charset="0"/>
              </a:rPr>
              <a:t> </a:t>
            </a:r>
            <a:r>
              <a:rPr lang="ru-RU" sz="3200" b="1" dirty="0" err="1">
                <a:effectLst/>
                <a:latin typeface="PlumbKaz" panose="02000603040000020003" pitchFamily="2" charset="0"/>
              </a:rPr>
              <a:t>критерийлерге</a:t>
            </a:r>
            <a:r>
              <a:rPr lang="ru-RU" sz="3200" b="1" dirty="0">
                <a:effectLst/>
                <a:latin typeface="PlumbKaz" panose="02000603040000020003" pitchFamily="2" charset="0"/>
              </a:rPr>
              <a:t> </a:t>
            </a:r>
            <a:r>
              <a:rPr lang="kk-KZ" sz="3200" b="1" dirty="0">
                <a:effectLst/>
                <a:latin typeface="PlumbKaz" panose="02000603040000020003" pitchFamily="2" charset="0"/>
              </a:rPr>
              <a:t>байланысты бөлінуі</a:t>
            </a:r>
            <a:endParaRPr lang="ru-RU" sz="3200" b="1" dirty="0">
              <a:latin typeface="PlumbKaz" panose="02000603040000020003" pitchFamily="2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10091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BBE9E2F4-BFCC-497C-8BFF-85BF736A45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317" y="2043346"/>
            <a:ext cx="6295365" cy="449908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3CD41EED-D316-4CD8-A416-B5F5CB8AB1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C3EBC09C-F2FB-4629-8B1C-B2AB1F5730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588" y="213064"/>
            <a:ext cx="1246824" cy="4706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8BC20B0B-0DDB-4233-A06A-3E22FA4B5261}"/>
              </a:ext>
            </a:extLst>
          </p:cNvPr>
          <p:cNvSpPr txBox="1"/>
          <p:nvPr/>
        </p:nvSpPr>
        <p:spPr>
          <a:xfrm>
            <a:off x="2290984" y="896783"/>
            <a:ext cx="76100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k-KZ" sz="4800" b="1" dirty="0">
                <a:effectLst/>
                <a:latin typeface="PlumbKaz" panose="02000603040000020003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Эргономика дегеніміз не?</a:t>
            </a:r>
            <a:endParaRPr lang="ru-RU" sz="4800" b="1" dirty="0">
              <a:effectLst/>
              <a:latin typeface="PlumbKaz" panose="02000603040000020003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39110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7D0C5FD3-DDF1-44E1-BD1F-F49A1FA664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071" y="2862213"/>
            <a:ext cx="8645854" cy="37827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F4FE3406-4FCB-4E30-AAD8-95757F6F10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="" xmlns:a16="http://schemas.microsoft.com/office/drawing/2014/main" id="{068FDE15-A5AE-4460-B43D-1AD34F6DF923}"/>
              </a:ext>
            </a:extLst>
          </p:cNvPr>
          <p:cNvSpPr/>
          <p:nvPr/>
        </p:nvSpPr>
        <p:spPr>
          <a:xfrm>
            <a:off x="1043829" y="1166660"/>
            <a:ext cx="10104340" cy="1446835"/>
          </a:xfrm>
          <a:prstGeom prst="rect">
            <a:avLst/>
          </a:prstGeom>
          <a:solidFill>
            <a:srgbClr val="FFA0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973D56E5-5774-460C-AD63-1EAD95D422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588" y="213064"/>
            <a:ext cx="1246824" cy="47065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D7993726-4E07-4667-A7FC-DE0E984E1CB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1" y="213064"/>
            <a:ext cx="881442" cy="8814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6AA7599-0A04-4CD3-91FE-C8780E77716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28945" y="5665433"/>
            <a:ext cx="881442" cy="8814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F9B607A-26A2-4D3F-A47C-68361013D1DC}"/>
              </a:ext>
            </a:extLst>
          </p:cNvPr>
          <p:cNvSpPr txBox="1"/>
          <p:nvPr/>
        </p:nvSpPr>
        <p:spPr>
          <a:xfrm>
            <a:off x="1192550" y="1307570"/>
            <a:ext cx="9806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k-KZ" sz="2400" b="1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Эргоника дегеніміз не? - 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Эргономика(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немесе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адам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факторы)-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адамдардың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жүйенің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басқа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элементтерімен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өзара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әрекеттесуін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адам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денсаулығына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қолайлы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жағдай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жасауды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зерттейтін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ғылым</a:t>
            </a:r>
            <a:r>
              <a:rPr lang="ru-RU" sz="2400" dirty="0">
                <a:effectLst/>
                <a:latin typeface="VAG Rounded Next" panose="020F05020202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2943808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="" xmlns:a16="http://schemas.microsoft.com/office/drawing/2014/main" id="{68120BD2-2E8E-4A93-9D69-9681A9E193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737" y="610462"/>
            <a:ext cx="6749935" cy="563707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12D0649A-1004-41CD-89DD-DC540E7855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CE7C426A-D77D-4950-A642-F37E492AA5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588" y="213064"/>
            <a:ext cx="1246824" cy="470655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8B99F5D1-4C5D-42B7-A6ED-EABE5F8EFF69}"/>
              </a:ext>
            </a:extLst>
          </p:cNvPr>
          <p:cNvGrpSpPr/>
          <p:nvPr/>
        </p:nvGrpSpPr>
        <p:grpSpPr>
          <a:xfrm>
            <a:off x="191676" y="1104320"/>
            <a:ext cx="6527734" cy="5078434"/>
            <a:chOff x="191676" y="1095846"/>
            <a:chExt cx="6527734" cy="5078434"/>
          </a:xfrm>
        </p:grpSpPr>
        <p:grpSp>
          <p:nvGrpSpPr>
            <p:cNvPr id="17" name="Группа 16">
              <a:extLst>
                <a:ext uri="{FF2B5EF4-FFF2-40B4-BE49-F238E27FC236}">
                  <a16:creationId xmlns="" xmlns:a16="http://schemas.microsoft.com/office/drawing/2014/main" id="{DE37157C-07ED-4571-83D4-F89D4A02AE69}"/>
                </a:ext>
              </a:extLst>
            </p:cNvPr>
            <p:cNvGrpSpPr/>
            <p:nvPr/>
          </p:nvGrpSpPr>
          <p:grpSpPr>
            <a:xfrm>
              <a:off x="191676" y="1095846"/>
              <a:ext cx="6527734" cy="2716599"/>
              <a:chOff x="191678" y="712401"/>
              <a:chExt cx="6527734" cy="2716599"/>
            </a:xfrm>
          </p:grpSpPr>
          <p:pic>
            <p:nvPicPr>
              <p:cNvPr id="10" name="Рисунок 9">
                <a:extLst>
                  <a:ext uri="{FF2B5EF4-FFF2-40B4-BE49-F238E27FC236}">
                    <a16:creationId xmlns="" xmlns:a16="http://schemas.microsoft.com/office/drawing/2014/main" id="{CA5BF3ED-F4FC-4A72-9FE6-A6CE0594B7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1678" y="712401"/>
                <a:ext cx="6527734" cy="2716599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="" xmlns:a16="http://schemas.microsoft.com/office/drawing/2014/main" id="{7E90911D-60D0-458C-9D0D-85A9B629347A}"/>
                  </a:ext>
                </a:extLst>
              </p:cNvPr>
              <p:cNvSpPr txBox="1"/>
              <p:nvPr/>
            </p:nvSpPr>
            <p:spPr>
              <a:xfrm>
                <a:off x="486638" y="1142753"/>
                <a:ext cx="5937813" cy="18558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286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kk-KZ" sz="1800" b="1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Эргономиканың міндеттері</a:t>
                </a:r>
                <a:r>
                  <a:rPr lang="kk-KZ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жайлылықты, қауіпсіздікті, тиімділікті қамтамасыз ету;</a:t>
                </a:r>
                <a:br>
                  <a:rPr lang="kk-KZ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kk-KZ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физикалық ауыртпалықтарды, ыңғайсыздықты, қауіпті жағдайларды жою;</a:t>
                </a:r>
                <a:br>
                  <a:rPr lang="kk-KZ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kk-KZ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құрал-жабдықтарды, жұмыс процесі мен шарттарын жақсарту;</a:t>
                </a:r>
                <a:endParaRPr lang="ru-RU" sz="1800" dirty="0">
                  <a:effectLst/>
                  <a:latin typeface="VAG Rounded Next" panose="020F050202020302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6" name="Группа 15">
              <a:extLst>
                <a:ext uri="{FF2B5EF4-FFF2-40B4-BE49-F238E27FC236}">
                  <a16:creationId xmlns="" xmlns:a16="http://schemas.microsoft.com/office/drawing/2014/main" id="{5EF4F44B-5C1E-4539-B0E4-1628F16BE4B5}"/>
                </a:ext>
              </a:extLst>
            </p:cNvPr>
            <p:cNvGrpSpPr/>
            <p:nvPr/>
          </p:nvGrpSpPr>
          <p:grpSpPr>
            <a:xfrm>
              <a:off x="191676" y="3800877"/>
              <a:ext cx="6527734" cy="2373403"/>
              <a:chOff x="191678" y="3578063"/>
              <a:chExt cx="6527734" cy="2373403"/>
            </a:xfrm>
          </p:grpSpPr>
          <p:pic>
            <p:nvPicPr>
              <p:cNvPr id="14" name="Рисунок 13">
                <a:extLst>
                  <a:ext uri="{FF2B5EF4-FFF2-40B4-BE49-F238E27FC236}">
                    <a16:creationId xmlns="" xmlns:a16="http://schemas.microsoft.com/office/drawing/2014/main" id="{0CCBB47F-AF82-4331-AA7F-DC5AF67673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1678" y="3578063"/>
                <a:ext cx="6527734" cy="2373403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="" xmlns:a16="http://schemas.microsoft.com/office/drawing/2014/main" id="{AD4D8AF1-574E-435B-B7B3-E3EFC04B8BC6}"/>
                  </a:ext>
                </a:extLst>
              </p:cNvPr>
              <p:cNvSpPr txBox="1"/>
              <p:nvPr/>
            </p:nvSpPr>
            <p:spPr>
              <a:xfrm>
                <a:off x="330187" y="3984999"/>
                <a:ext cx="5850695" cy="15595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2860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1800" b="1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Эргономаканың</a:t>
                </a:r>
                <a:r>
                  <a:rPr lang="ru-RU" sz="1800" b="1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b="1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мақсаты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“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адам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және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техникалық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құралдар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”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ұғымы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арқылы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тиімді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жұмыс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жасауды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және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ыңғайлы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жұмыс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орнын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ұйымдастыру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;</a:t>
                </a:r>
                <a:b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kk-KZ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Д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енсаулықты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сақтау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және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денсаулыққа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зиян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келтірмейтін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жағдайларды</a:t>
                </a:r>
                <a:r>
                  <a:rPr lang="ru-RU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 err="1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ұйымдастыру</a:t>
                </a:r>
                <a:r>
                  <a:rPr lang="kk-KZ" sz="1800" dirty="0">
                    <a:effectLst/>
                    <a:latin typeface="VAG Rounded Next" panose="020F0502020203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.</a:t>
                </a:r>
                <a:endParaRPr lang="ru-RU" sz="1800" dirty="0">
                  <a:effectLst/>
                  <a:latin typeface="VAG Rounded Next" panose="020F050202020302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2624000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16EC83D4-CA9B-4572-A72F-9144B38993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65" y="2304764"/>
            <a:ext cx="7480668" cy="429131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12D0649A-1004-41CD-89DD-DC540E7855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7" name="Группа 16">
            <a:extLst>
              <a:ext uri="{FF2B5EF4-FFF2-40B4-BE49-F238E27FC236}">
                <a16:creationId xmlns="" xmlns:a16="http://schemas.microsoft.com/office/drawing/2014/main" id="{DE37157C-07ED-4571-83D4-F89D4A02AE69}"/>
              </a:ext>
            </a:extLst>
          </p:cNvPr>
          <p:cNvGrpSpPr/>
          <p:nvPr/>
        </p:nvGrpSpPr>
        <p:grpSpPr>
          <a:xfrm>
            <a:off x="146612" y="85849"/>
            <a:ext cx="11898775" cy="2532217"/>
            <a:chOff x="150473" y="375417"/>
            <a:chExt cx="11898775" cy="2900521"/>
          </a:xfrm>
        </p:grpSpPr>
        <p:pic>
          <p:nvPicPr>
            <p:cNvPr id="10" name="Рисунок 9">
              <a:extLst>
                <a:ext uri="{FF2B5EF4-FFF2-40B4-BE49-F238E27FC236}">
                  <a16:creationId xmlns="" xmlns:a16="http://schemas.microsoft.com/office/drawing/2014/main" id="{CA5BF3ED-F4FC-4A72-9FE6-A6CE0594B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473" y="375417"/>
              <a:ext cx="11898775" cy="290052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7E90911D-60D0-458C-9D0D-85A9B629347A}"/>
                </a:ext>
              </a:extLst>
            </p:cNvPr>
            <p:cNvSpPr txBox="1"/>
            <p:nvPr/>
          </p:nvSpPr>
          <p:spPr>
            <a:xfrm>
              <a:off x="505680" y="875934"/>
              <a:ext cx="10949151" cy="1660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algn="just">
                <a:lnSpc>
                  <a:spcPct val="107000"/>
                </a:lnSpc>
                <a:spcAft>
                  <a:spcPts val="800"/>
                </a:spcAft>
              </a:pPr>
              <a:r>
                <a:rPr lang="kk-KZ" sz="2400" dirty="0">
                  <a:effectLst/>
                  <a:latin typeface="VAG Rounded Next" panose="020F0502020203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Компьютермен жұмыс жасау кезіндегі жүмыс орнын дұрыс ұйымдастыруды білу қажет. Компьютермен жұмыс жасау кезінде мынадай талаптарды сақтау керек: түзу отыру, қауіпсіздік ережелерін сақтау, орындық пен компьютер үстелінің биіктігі жұмыс жасауға ыңғайлы болуы керек</a:t>
              </a:r>
              <a:r>
                <a:rPr lang="ru-RU" sz="2400" dirty="0">
                  <a:effectLst/>
                  <a:latin typeface="VAG Rounded Next" panose="020F0502020203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.</a:t>
              </a:r>
            </a:p>
          </p:txBody>
        </p:sp>
      </p:grpSp>
    </p:spTree>
    <p:extLst>
      <p:ext uri="{BB962C8B-B14F-4D97-AF65-F5344CB8AC3E}">
        <p14:creationId xmlns="" xmlns:p14="http://schemas.microsoft.com/office/powerpoint/2010/main" val="1959685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12D0649A-1004-41CD-89DD-DC540E7855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9ECF4B3-A994-4601-9973-B2C5F516C2D2}"/>
              </a:ext>
            </a:extLst>
          </p:cNvPr>
          <p:cNvSpPr txBox="1"/>
          <p:nvPr/>
        </p:nvSpPr>
        <p:spPr>
          <a:xfrm>
            <a:off x="204186" y="2840854"/>
            <a:ext cx="64475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k-KZ" sz="6000" b="1" dirty="0">
                <a:latin typeface="PlumbKaz" panose="02000603040000020003" pitchFamily="2" charset="0"/>
              </a:rPr>
              <a:t>Ақпаратты ұсыну</a:t>
            </a:r>
            <a:endParaRPr lang="ru-RU" sz="6000" b="1" dirty="0">
              <a:latin typeface="PlumbKaz" panose="02000603040000020003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20B62B81-4B71-4D5D-8027-D134D45F2A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758" y="1149866"/>
            <a:ext cx="4558268" cy="455826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280773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12D0649A-1004-41CD-89DD-DC540E7855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="" xmlns:a16="http://schemas.microsoft.com/office/drawing/2014/main" id="{C4A58C44-10CC-4705-BFAD-AB96B96C6A4D}"/>
              </a:ext>
            </a:extLst>
          </p:cNvPr>
          <p:cNvSpPr/>
          <p:nvPr/>
        </p:nvSpPr>
        <p:spPr>
          <a:xfrm>
            <a:off x="1043829" y="848281"/>
            <a:ext cx="10104340" cy="1446835"/>
          </a:xfrm>
          <a:prstGeom prst="rect">
            <a:avLst/>
          </a:prstGeom>
          <a:solidFill>
            <a:srgbClr val="FFA0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8F12634-B3A7-4EC4-BFA1-AE674400A62C}"/>
              </a:ext>
            </a:extLst>
          </p:cNvPr>
          <p:cNvSpPr txBox="1"/>
          <p:nvPr/>
        </p:nvSpPr>
        <p:spPr>
          <a:xfrm>
            <a:off x="1043829" y="1156199"/>
            <a:ext cx="99677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err="1">
                <a:effectLst/>
                <a:latin typeface="VAG Rounded Next" panose="020F0502020203020204" pitchFamily="34" charset="0"/>
              </a:rPr>
              <a:t>Ақпарат</a:t>
            </a:r>
            <a:r>
              <a:rPr lang="ru-RU" sz="2400" dirty="0">
                <a:effectLst/>
                <a:latin typeface="VAG Rounded Next" panose="020F0502020203020204" pitchFamily="34" charset="0"/>
              </a:rPr>
              <a:t>(лат. </a:t>
            </a:r>
            <a:r>
              <a:rPr lang="en-US" sz="2400" dirty="0" err="1">
                <a:effectLst/>
                <a:latin typeface="VAG Rounded Next" panose="020F0502020203020204" pitchFamily="34" charset="0"/>
              </a:rPr>
              <a:t>informatio</a:t>
            </a:r>
            <a:r>
              <a:rPr lang="en-US" sz="2400" dirty="0">
                <a:effectLst/>
                <a:latin typeface="VAG Rounded Next" panose="020F0502020203020204" pitchFamily="34" charset="0"/>
              </a:rPr>
              <a:t> - </a:t>
            </a:r>
            <a:r>
              <a:rPr lang="ru-RU" sz="2400" dirty="0" err="1">
                <a:effectLst/>
                <a:latin typeface="VAG Rounded Next" panose="020F0502020203020204" pitchFamily="34" charset="0"/>
              </a:rPr>
              <a:t>мазмұндау</a:t>
            </a:r>
            <a:r>
              <a:rPr lang="ru-RU" sz="2400" dirty="0">
                <a:effectLst/>
                <a:latin typeface="VAG Rounded Next" panose="020F0502020203020204" pitchFamily="34" charset="0"/>
              </a:rPr>
              <a:t>, </a:t>
            </a:r>
            <a:r>
              <a:rPr lang="ru-RU" sz="2400" dirty="0" err="1">
                <a:effectLst/>
                <a:latin typeface="VAG Rounded Next" panose="020F0502020203020204" pitchFamily="34" charset="0"/>
              </a:rPr>
              <a:t>түсіндіру</a:t>
            </a:r>
            <a:r>
              <a:rPr lang="ru-RU" sz="2400" dirty="0">
                <a:effectLst/>
                <a:latin typeface="VAG Rounded Next" panose="020F0502020203020204" pitchFamily="34" charset="0"/>
              </a:rPr>
              <a:t>) - </a:t>
            </a:r>
            <a:r>
              <a:rPr lang="ru-RU" sz="2400" dirty="0" err="1">
                <a:effectLst/>
                <a:latin typeface="VAG Rounded Next" panose="020F0502020203020204" pitchFamily="34" charset="0"/>
              </a:rPr>
              <a:t>бұл</a:t>
            </a:r>
            <a:r>
              <a:rPr lang="ru-RU" sz="2400" dirty="0">
                <a:effectLst/>
                <a:latin typeface="VAG Rounded Next" panose="020F0502020203020204" pitchFamily="34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</a:rPr>
              <a:t>қоршаған</a:t>
            </a:r>
            <a:r>
              <a:rPr lang="ru-RU" sz="2400" dirty="0">
                <a:effectLst/>
                <a:latin typeface="VAG Rounded Next" panose="020F0502020203020204" pitchFamily="34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</a:rPr>
              <a:t>ортадан</a:t>
            </a:r>
            <a:endParaRPr lang="en-US" sz="2400" dirty="0">
              <a:latin typeface="VAG Rounded Next" panose="020F0502020203020204" pitchFamily="34" charset="0"/>
            </a:endParaRPr>
          </a:p>
          <a:p>
            <a:r>
              <a:rPr lang="ru-RU" sz="2400" dirty="0" err="1">
                <a:effectLst/>
                <a:latin typeface="VAG Rounded Next" panose="020F0502020203020204" pitchFamily="34" charset="0"/>
              </a:rPr>
              <a:t>алатын</a:t>
            </a:r>
            <a:r>
              <a:rPr lang="ru-RU" sz="2400" dirty="0">
                <a:effectLst/>
                <a:latin typeface="VAG Rounded Next" panose="020F0502020203020204" pitchFamily="34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</a:rPr>
              <a:t>білім</a:t>
            </a:r>
            <a:r>
              <a:rPr lang="ru-RU" sz="2400" dirty="0">
                <a:effectLst/>
                <a:latin typeface="VAG Rounded Next" panose="020F0502020203020204" pitchFamily="34" charset="0"/>
              </a:rPr>
              <a:t>, </a:t>
            </a:r>
            <a:r>
              <a:rPr lang="ru-RU" sz="2400" dirty="0" err="1">
                <a:effectLst/>
                <a:latin typeface="VAG Rounded Next" panose="020F0502020203020204" pitchFamily="34" charset="0"/>
              </a:rPr>
              <a:t>мәлімет</a:t>
            </a:r>
            <a:r>
              <a:rPr lang="ru-RU" sz="2400" dirty="0">
                <a:effectLst/>
                <a:latin typeface="VAG Rounded Next" panose="020F0502020203020204" pitchFamily="34" charset="0"/>
              </a:rPr>
              <a:t> </a:t>
            </a:r>
            <a:r>
              <a:rPr lang="ru-RU" sz="2400" dirty="0" err="1">
                <a:effectLst/>
                <a:latin typeface="VAG Rounded Next" panose="020F0502020203020204" pitchFamily="34" charset="0"/>
              </a:rPr>
              <a:t>және</a:t>
            </a:r>
            <a:r>
              <a:rPr lang="ru-RU" sz="2400" dirty="0">
                <a:effectLst/>
                <a:latin typeface="VAG Rounded Next" panose="020F0502020203020204" pitchFamily="34" charset="0"/>
              </a:rPr>
              <a:t> команда </a:t>
            </a:r>
            <a:endParaRPr lang="ru-RU" sz="2400" dirty="0">
              <a:latin typeface="VAG Rounded Next" panose="020F0502020203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DCEC7D9-3C4D-4E73-9E4F-448717A523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1" y="213064"/>
            <a:ext cx="881442" cy="8814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A0F33E9-CBE4-41CA-9946-7652907A47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28945" y="5665433"/>
            <a:ext cx="881442" cy="88144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="" xmlns:a16="http://schemas.microsoft.com/office/drawing/2014/main" id="{482B966E-B739-4197-884B-ADFAA3CB236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710" y="2756383"/>
            <a:ext cx="8230318" cy="328860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96266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12D0649A-1004-41CD-89DD-DC540E7855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8F12634-B3A7-4EC4-BFA1-AE674400A62C}"/>
              </a:ext>
            </a:extLst>
          </p:cNvPr>
          <p:cNvSpPr txBox="1"/>
          <p:nvPr/>
        </p:nvSpPr>
        <p:spPr>
          <a:xfrm>
            <a:off x="3834002" y="445985"/>
            <a:ext cx="4523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dirty="0" err="1">
                <a:effectLst/>
                <a:latin typeface="PlumbKaz" panose="02000603040000020003" pitchFamily="2" charset="0"/>
              </a:rPr>
              <a:t>Қызықты</a:t>
            </a:r>
            <a:r>
              <a:rPr lang="ru-RU" sz="4800" b="1" dirty="0">
                <a:effectLst/>
                <a:latin typeface="PlumbKaz" panose="02000603040000020003" pitchFamily="2" charset="0"/>
              </a:rPr>
              <a:t> факт</a:t>
            </a:r>
            <a:endParaRPr lang="ru-RU" sz="4800" b="1" dirty="0">
              <a:latin typeface="PlumbKaz" panose="02000603040000020003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DCEC7D9-3C4D-4E73-9E4F-448717A523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1" y="213064"/>
            <a:ext cx="881442" cy="8814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A0F33E9-CBE4-41CA-9946-7652907A47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28945" y="5665433"/>
            <a:ext cx="881442" cy="881442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9A7181B-8B7A-418B-935A-08F81C80033B}"/>
              </a:ext>
            </a:extLst>
          </p:cNvPr>
          <p:cNvGrpSpPr/>
          <p:nvPr/>
        </p:nvGrpSpPr>
        <p:grpSpPr>
          <a:xfrm>
            <a:off x="320517" y="1865878"/>
            <a:ext cx="8287775" cy="4038273"/>
            <a:chOff x="320517" y="1865878"/>
            <a:chExt cx="8287775" cy="4038273"/>
          </a:xfrm>
        </p:grpSpPr>
        <p:grpSp>
          <p:nvGrpSpPr>
            <p:cNvPr id="4" name="Группа 3">
              <a:extLst>
                <a:ext uri="{FF2B5EF4-FFF2-40B4-BE49-F238E27FC236}">
                  <a16:creationId xmlns="" xmlns:a16="http://schemas.microsoft.com/office/drawing/2014/main" id="{B26AD9B4-B025-4339-86A3-48918F157AF9}"/>
                </a:ext>
              </a:extLst>
            </p:cNvPr>
            <p:cNvGrpSpPr/>
            <p:nvPr/>
          </p:nvGrpSpPr>
          <p:grpSpPr>
            <a:xfrm>
              <a:off x="320518" y="1865878"/>
              <a:ext cx="8287774" cy="2163290"/>
              <a:chOff x="440590" y="1540492"/>
              <a:chExt cx="8287774" cy="2163290"/>
            </a:xfrm>
          </p:grpSpPr>
          <p:pic>
            <p:nvPicPr>
              <p:cNvPr id="9" name="Рисунок 8">
                <a:extLst>
                  <a:ext uri="{FF2B5EF4-FFF2-40B4-BE49-F238E27FC236}">
                    <a16:creationId xmlns="" xmlns:a16="http://schemas.microsoft.com/office/drawing/2014/main" id="{97B5A5D3-9D0E-4DA7-8691-480566F5D7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0590" y="1540492"/>
                <a:ext cx="8287774" cy="2163290"/>
              </a:xfrm>
              <a:prstGeom prst="rect">
                <a:avLst/>
              </a:prstGeom>
            </p:spPr>
          </p:pic>
          <p:sp>
            <p:nvSpPr>
              <p:cNvPr id="2" name="TextBox 1">
                <a:extLst>
                  <a:ext uri="{FF2B5EF4-FFF2-40B4-BE49-F238E27FC236}">
                    <a16:creationId xmlns="" xmlns:a16="http://schemas.microsoft.com/office/drawing/2014/main" id="{A360CA6B-AF22-457A-B92A-02248F669AC8}"/>
                  </a:ext>
                </a:extLst>
              </p:cNvPr>
              <p:cNvSpPr txBox="1"/>
              <p:nvPr/>
            </p:nvSpPr>
            <p:spPr>
              <a:xfrm>
                <a:off x="865349" y="2021972"/>
                <a:ext cx="7438255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sz="2400" dirty="0" err="1">
                    <a:latin typeface="VAG Rounded Next" panose="020F0502020203020204" pitchFamily="34" charset="0"/>
                  </a:rPr>
                  <a:t>Егер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пиксельдерді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жарыққа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сезімтал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көздің</a:t>
                </a:r>
                <a:endParaRPr lang="en-US" sz="2400" dirty="0">
                  <a:latin typeface="VAG Rounded Next" panose="020F0502020203020204" pitchFamily="34" charset="0"/>
                </a:endParaRPr>
              </a:p>
              <a:p>
                <a:r>
                  <a:rPr lang="ru-RU" sz="2400" dirty="0" err="1">
                    <a:latin typeface="VAG Rounded Next" panose="020F0502020203020204" pitchFamily="34" charset="0"/>
                  </a:rPr>
                  <a:t>торымен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-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таяқшалар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және</a:t>
                </a:r>
                <a:r>
                  <a:rPr lang="en-US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құтышалармен</a:t>
                </a:r>
                <a:endParaRPr lang="en-US" sz="2400" dirty="0">
                  <a:latin typeface="VAG Rounded Next" panose="020F0502020203020204" pitchFamily="34" charset="0"/>
                </a:endParaRPr>
              </a:p>
              <a:p>
                <a:r>
                  <a:rPr lang="ru-RU" sz="2400" dirty="0">
                    <a:latin typeface="VAG Rounded Next" panose="020F0502020203020204" pitchFamily="34" charset="0"/>
                  </a:rPr>
                  <a:t>-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салыстырса</a:t>
                </a:r>
                <a:r>
                  <a:rPr lang="ru-RU" sz="2400" dirty="0">
                    <a:latin typeface="VAG Rounded Next" panose="020F0502020203020204" pitchFamily="34" charset="0"/>
                  </a:rPr>
                  <a:t>,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әр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көзде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120-140 мегапиксель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болады</a:t>
                </a:r>
                <a:endParaRPr lang="ru-RU" sz="2400" dirty="0">
                  <a:latin typeface="VAG Rounded Next" panose="020F0502020203020204" pitchFamily="34" charset="0"/>
                </a:endParaRPr>
              </a:p>
            </p:txBody>
          </p:sp>
        </p:grpSp>
        <p:grpSp>
          <p:nvGrpSpPr>
            <p:cNvPr id="5" name="Группа 4">
              <a:extLst>
                <a:ext uri="{FF2B5EF4-FFF2-40B4-BE49-F238E27FC236}">
                  <a16:creationId xmlns="" xmlns:a16="http://schemas.microsoft.com/office/drawing/2014/main" id="{FD6A2F63-2F4B-4DA6-805C-C633A51F8E64}"/>
                </a:ext>
              </a:extLst>
            </p:cNvPr>
            <p:cNvGrpSpPr/>
            <p:nvPr/>
          </p:nvGrpSpPr>
          <p:grpSpPr>
            <a:xfrm>
              <a:off x="320517" y="4208753"/>
              <a:ext cx="8287774" cy="1695398"/>
              <a:chOff x="320517" y="3883366"/>
              <a:chExt cx="8287774" cy="1695398"/>
            </a:xfrm>
          </p:grpSpPr>
          <p:pic>
            <p:nvPicPr>
              <p:cNvPr id="15" name="Рисунок 14">
                <a:extLst>
                  <a:ext uri="{FF2B5EF4-FFF2-40B4-BE49-F238E27FC236}">
                    <a16:creationId xmlns="" xmlns:a16="http://schemas.microsoft.com/office/drawing/2014/main" id="{B618BA4C-FB95-44BA-81E2-35B4A17913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0517" y="3883366"/>
                <a:ext cx="8287774" cy="169539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="" xmlns:a16="http://schemas.microsoft.com/office/drawing/2014/main" id="{BC31E801-CBEF-4005-8A59-249278075319}"/>
                  </a:ext>
                </a:extLst>
              </p:cNvPr>
              <p:cNvSpPr txBox="1"/>
              <p:nvPr/>
            </p:nvSpPr>
            <p:spPr>
              <a:xfrm>
                <a:off x="1132402" y="4329351"/>
                <a:ext cx="666400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sz="2400" dirty="0" err="1">
                    <a:latin typeface="VAG Rounded Next" panose="020F0502020203020204" pitchFamily="34" charset="0"/>
                  </a:rPr>
                  <a:t>Көздің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бір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секундтағы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көру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қабілеті</a:t>
                </a:r>
                <a:r>
                  <a:rPr lang="ru-RU" sz="2400" dirty="0">
                    <a:latin typeface="VAG Rounded Next" panose="020F0502020203020204" pitchFamily="34" charset="0"/>
                  </a:rPr>
                  <a:t> – </a:t>
                </a:r>
                <a:r>
                  <a:rPr lang="ru-RU" sz="2400" dirty="0" err="1">
                    <a:latin typeface="VAG Rounded Next" panose="020F0502020203020204" pitchFamily="34" charset="0"/>
                  </a:rPr>
                  <a:t>шамамен</a:t>
                </a:r>
                <a:endParaRPr lang="en-US" sz="2400" dirty="0">
                  <a:latin typeface="VAG Rounded Next" panose="020F0502020203020204" pitchFamily="34" charset="0"/>
                </a:endParaRPr>
              </a:p>
              <a:p>
                <a:r>
                  <a:rPr lang="ru-RU" sz="2400" dirty="0">
                    <a:latin typeface="VAG Rounded Next" panose="020F0502020203020204" pitchFamily="34" charset="0"/>
                  </a:rPr>
                  <a:t>21,45 ГБ.</a:t>
                </a:r>
              </a:p>
            </p:txBody>
          </p:sp>
        </p:grpSp>
      </p:grpSp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B25B0D79-6B8B-4250-A775-8CEDB01DF9E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99179">
            <a:off x="8622274" y="1399735"/>
            <a:ext cx="3555741" cy="355574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81830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12D0649A-1004-41CD-89DD-DC540E7855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DCEC7D9-3C4D-4E73-9E4F-448717A523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1" y="213064"/>
            <a:ext cx="881442" cy="8814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A0F33E9-CBE4-41CA-9946-7652907A47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28945" y="5665433"/>
            <a:ext cx="881442" cy="8814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AB80DA14-F86F-4EA4-B817-56C64EA68D77}"/>
              </a:ext>
            </a:extLst>
          </p:cNvPr>
          <p:cNvSpPr txBox="1"/>
          <p:nvPr/>
        </p:nvSpPr>
        <p:spPr>
          <a:xfrm>
            <a:off x="2555592" y="213064"/>
            <a:ext cx="760644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b="1" dirty="0" err="1">
                <a:effectLst/>
                <a:latin typeface="PlumbKaz" panose="02000603040000020003" pitchFamily="2" charset="0"/>
              </a:rPr>
              <a:t>Ақпарат</a:t>
            </a:r>
            <a:r>
              <a:rPr lang="ru-RU" sz="3200" b="1" dirty="0">
                <a:effectLst/>
                <a:latin typeface="PlumbKaz" panose="02000603040000020003" pitchFamily="2" charset="0"/>
              </a:rPr>
              <a:t> </a:t>
            </a:r>
            <a:r>
              <a:rPr lang="ru-RU" sz="3200" b="1" dirty="0" err="1">
                <a:effectLst/>
                <a:latin typeface="PlumbKaz" panose="02000603040000020003" pitchFamily="2" charset="0"/>
              </a:rPr>
              <a:t>арналары</a:t>
            </a:r>
            <a:r>
              <a:rPr lang="ru-RU" sz="3200" b="1" dirty="0">
                <a:effectLst/>
                <a:latin typeface="PlumbKaz" panose="02000603040000020003" pitchFamily="2" charset="0"/>
              </a:rPr>
              <a:t>, </a:t>
            </a:r>
            <a:r>
              <a:rPr lang="ru-RU" sz="3200" b="1" dirty="0" err="1">
                <a:effectLst/>
                <a:latin typeface="PlumbKaz" panose="02000603040000020003" pitchFamily="2" charset="0"/>
              </a:rPr>
              <a:t>түрлері</a:t>
            </a:r>
            <a:r>
              <a:rPr lang="ru-RU" sz="3200" b="1" dirty="0">
                <a:effectLst/>
                <a:latin typeface="PlumbKaz" panose="02000603040000020003" pitchFamily="2" charset="0"/>
              </a:rPr>
              <a:t> </a:t>
            </a:r>
            <a:r>
              <a:rPr lang="ru-RU" sz="3200" b="1" dirty="0" err="1">
                <a:effectLst/>
                <a:latin typeface="PlumbKaz" panose="02000603040000020003" pitchFamily="2" charset="0"/>
              </a:rPr>
              <a:t>және</a:t>
            </a:r>
            <a:r>
              <a:rPr lang="ru-RU" sz="3200" b="1" dirty="0">
                <a:effectLst/>
                <a:latin typeface="PlumbKaz" panose="02000603040000020003" pitchFamily="2" charset="0"/>
              </a:rPr>
              <a:t> </a:t>
            </a:r>
            <a:r>
              <a:rPr lang="ru-RU" sz="3200" b="1" dirty="0" err="1">
                <a:effectLst/>
                <a:latin typeface="PlumbKaz" panose="02000603040000020003" pitchFamily="2" charset="0"/>
              </a:rPr>
              <a:t>сезім</a:t>
            </a:r>
            <a:r>
              <a:rPr lang="ru-RU" sz="3200" b="1" dirty="0">
                <a:effectLst/>
                <a:latin typeface="PlumbKaz" panose="02000603040000020003" pitchFamily="2" charset="0"/>
              </a:rPr>
              <a:t/>
            </a:r>
            <a:br>
              <a:rPr lang="ru-RU" sz="3200" b="1" dirty="0">
                <a:effectLst/>
                <a:latin typeface="PlumbKaz" panose="02000603040000020003" pitchFamily="2" charset="0"/>
              </a:rPr>
            </a:br>
            <a:r>
              <a:rPr lang="ru-RU" sz="3200" b="1" dirty="0" err="1">
                <a:effectLst/>
                <a:latin typeface="PlumbKaz" panose="02000603040000020003" pitchFamily="2" charset="0"/>
              </a:rPr>
              <a:t>мүшелері</a:t>
            </a:r>
            <a:r>
              <a:rPr lang="ru-RU" sz="3200" b="1" dirty="0">
                <a:effectLst/>
                <a:latin typeface="PlumbKaz" panose="02000603040000020003" pitchFamily="2" charset="0"/>
              </a:rPr>
              <a:t> </a:t>
            </a:r>
            <a:r>
              <a:rPr lang="ru-RU" sz="3200" b="1" dirty="0" err="1">
                <a:effectLst/>
                <a:latin typeface="PlumbKaz" panose="02000603040000020003" pitchFamily="2" charset="0"/>
              </a:rPr>
              <a:t>арасындағы</a:t>
            </a:r>
            <a:r>
              <a:rPr lang="ru-RU" sz="3200" b="1" dirty="0">
                <a:effectLst/>
                <a:latin typeface="PlumbKaz" panose="02000603040000020003" pitchFamily="2" charset="0"/>
              </a:rPr>
              <a:t> </a:t>
            </a:r>
            <a:r>
              <a:rPr lang="ru-RU" sz="3200" b="1" dirty="0" err="1">
                <a:effectLst/>
                <a:latin typeface="PlumbKaz" panose="02000603040000020003" pitchFamily="2" charset="0"/>
              </a:rPr>
              <a:t>байланыс</a:t>
            </a:r>
            <a:endParaRPr lang="ru-RU" sz="3200" b="1" dirty="0">
              <a:latin typeface="PlumbKaz" panose="02000603040000020003" pitchFamily="2" charset="0"/>
            </a:endParaRPr>
          </a:p>
        </p:txBody>
      </p:sp>
      <p:grpSp>
        <p:nvGrpSpPr>
          <p:cNvPr id="21" name="Группа 20">
            <a:extLst>
              <a:ext uri="{FF2B5EF4-FFF2-40B4-BE49-F238E27FC236}">
                <a16:creationId xmlns="" xmlns:a16="http://schemas.microsoft.com/office/drawing/2014/main" id="{F6C494CC-57CC-4D1F-BD82-9771192221BF}"/>
              </a:ext>
            </a:extLst>
          </p:cNvPr>
          <p:cNvGrpSpPr/>
          <p:nvPr/>
        </p:nvGrpSpPr>
        <p:grpSpPr>
          <a:xfrm>
            <a:off x="584241" y="1926084"/>
            <a:ext cx="10244704" cy="4296113"/>
            <a:chOff x="584241" y="1669001"/>
            <a:chExt cx="10244704" cy="429611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029761C-8035-4536-BEC2-09EF3C425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2832" y="1669001"/>
              <a:ext cx="4296113" cy="4296113"/>
            </a:xfrm>
            <a:prstGeom prst="rect">
              <a:avLst/>
            </a:prstGeom>
          </p:spPr>
        </p:pic>
        <p:pic>
          <p:nvPicPr>
            <p:cNvPr id="20" name="Рисунок 19">
              <a:extLst>
                <a:ext uri="{FF2B5EF4-FFF2-40B4-BE49-F238E27FC236}">
                  <a16:creationId xmlns="" xmlns:a16="http://schemas.microsoft.com/office/drawing/2014/main" id="{F7987B15-7A08-49D1-B6FA-0D5BF368C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4241" y="2045420"/>
              <a:ext cx="5511759" cy="35432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1644813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192</Words>
  <Application>Microsoft Office PowerPoint</Application>
  <PresentationFormat>Произвольный</PresentationFormat>
  <Paragraphs>23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17</cp:revision>
  <dcterms:created xsi:type="dcterms:W3CDTF">2022-06-30T09:27:41Z</dcterms:created>
  <dcterms:modified xsi:type="dcterms:W3CDTF">2022-09-05T16:02:18Z</dcterms:modified>
</cp:coreProperties>
</file>

<file path=docProps/thumbnail.jpeg>
</file>